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59" r:id="rId5"/>
  </p:sldIdLst>
  <p:sldSz cx="12192000" cy="6858000"/>
  <p:notesSz cx="6858000" cy="12192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25" d="100"/>
          <a:sy n="125" d="100"/>
        </p:scale>
        <p:origin x="733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82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t="7812" b="7812"/>
          <a:stretch/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247338" y="2333042"/>
            <a:ext cx="7694276" cy="219020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Object 3"/>
          <p:cNvSpPr/>
          <p:nvPr/>
        </p:nvSpPr>
        <p:spPr>
          <a:xfrm>
            <a:off x="2281619" y="2510004"/>
            <a:ext cx="7625713" cy="18356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7229"/>
              </a:lnSpc>
              <a:buNone/>
            </a:pPr>
            <a:r>
              <a:rPr lang="en-US" sz="573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Usare DI e DA in Italiano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12"/>
            <a:ext cx="12188952" cy="509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Uso di </a:t>
            </a:r>
            <a:r>
              <a:rPr lang="en-US" sz="3188" b="1" dirty="0">
                <a:solidFill>
                  <a:srgbClr val="62A8B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4214" y="1466106"/>
            <a:ext cx="323769" cy="457086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1206516" y="2491276"/>
            <a:ext cx="1738830" cy="23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POSSESSO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206516" y="2807585"/>
            <a:ext cx="1738830" cy="2133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macchina </a:t>
            </a:r>
            <a:r>
              <a:rPr lang="en-US" sz="12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</a:t>
            </a: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Luca</a:t>
            </a:r>
            <a:endParaRPr lang="en-US" dirty="0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7948" y="1541532"/>
            <a:ext cx="161885" cy="295201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4985091" y="2491276"/>
            <a:ext cx="1990227" cy="23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MATERIA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4985091" y="2807585"/>
            <a:ext cx="1990227" cy="2133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Una bottiglia </a:t>
            </a:r>
            <a:r>
              <a:rPr lang="en-US" sz="12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</a:t>
            </a: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plastica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8375" y="1562746"/>
            <a:ext cx="266633" cy="266633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8260396" y="2491276"/>
            <a:ext cx="3257688" cy="23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COMPARATIVO RELATIVO (+ e -)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8260396" y="2807585"/>
            <a:ext cx="3257688" cy="2133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Maria è più alta </a:t>
            </a:r>
            <a:r>
              <a:rPr lang="en-US" sz="12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 </a:t>
            </a: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Elena</a:t>
            </a:r>
            <a:endParaRPr lang="en-US" dirty="0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63451" y="3877403"/>
            <a:ext cx="238065" cy="238065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535647" y="4795750"/>
            <a:ext cx="3090090" cy="23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LIMITAZIONE DI ARGOMENTO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535647" y="5112059"/>
            <a:ext cx="3090090" cy="2133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Mio padre parla sempre </a:t>
            </a:r>
            <a:r>
              <a:rPr lang="en-US" sz="12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 </a:t>
            </a: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calcio</a:t>
            </a:r>
            <a:endParaRPr lang="en-US" dirty="0"/>
          </a:p>
        </p:txBody>
      </p:sp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83281" y="3816118"/>
            <a:ext cx="209498" cy="342814"/>
          </a:xfrm>
          <a:prstGeom prst="rect">
            <a:avLst/>
          </a:prstGeom>
        </p:spPr>
      </p:pic>
      <p:sp>
        <p:nvSpPr>
          <p:cNvPr id="16" name="Object 15"/>
          <p:cNvSpPr/>
          <p:nvPr/>
        </p:nvSpPr>
        <p:spPr>
          <a:xfrm>
            <a:off x="4544670" y="4795750"/>
            <a:ext cx="2880592" cy="23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USO PARTITIVO SINGOLARE</a:t>
            </a:r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4544670" y="5112059"/>
            <a:ext cx="2880592" cy="2133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 serve </a:t>
            </a:r>
            <a:r>
              <a:rPr lang="en-US" sz="12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dello</a:t>
            </a: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zucchero</a:t>
            </a:r>
            <a:endParaRPr lang="en-US" dirty="0"/>
          </a:p>
        </p:txBody>
      </p:sp>
      <p:pic>
        <p:nvPicPr>
          <p:cNvPr id="18" name="Object 1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71946" y="3906997"/>
            <a:ext cx="238065" cy="161885"/>
          </a:xfrm>
          <a:prstGeom prst="rect">
            <a:avLst/>
          </a:prstGeom>
        </p:spPr>
      </p:pic>
      <p:sp>
        <p:nvSpPr>
          <p:cNvPr id="19" name="Object 18"/>
          <p:cNvSpPr/>
          <p:nvPr/>
        </p:nvSpPr>
        <p:spPr>
          <a:xfrm>
            <a:off x="8574642" y="4795750"/>
            <a:ext cx="2629195" cy="23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USO PARTITIVO PLURALE</a:t>
            </a:r>
            <a:endParaRPr lang="en-US" dirty="0"/>
          </a:p>
        </p:txBody>
      </p:sp>
      <p:sp>
        <p:nvSpPr>
          <p:cNvPr id="20" name="Object 19"/>
          <p:cNvSpPr/>
          <p:nvPr/>
        </p:nvSpPr>
        <p:spPr>
          <a:xfrm>
            <a:off x="8574642" y="5112059"/>
            <a:ext cx="2629195" cy="2133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Ha scritto dei libri interessanti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237815" y="1342054"/>
            <a:ext cx="8484653" cy="41296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722"/>
              </a:lnSpc>
              <a:buSzPct val="100000"/>
              <a:buChar char="•"/>
            </a:pPr>
            <a:r>
              <a:rPr lang="en-US" sz="216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Verbi che reggono DI</a:t>
            </a:r>
          </a:p>
          <a:p>
            <a:pPr lvl="1" algn="l">
              <a:lnSpc>
                <a:spcPts val="1932"/>
              </a:lnSpc>
              <a:spcBef>
                <a:spcPts val="404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Lamentarsi DI</a:t>
            </a:r>
          </a:p>
          <a:p>
            <a:pPr lvl="1" algn="l">
              <a:lnSpc>
                <a:spcPts val="1932"/>
              </a:lnSpc>
              <a:spcBef>
                <a:spcPts val="523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Innamorarsi DI</a:t>
            </a:r>
          </a:p>
          <a:p>
            <a:pPr lvl="1" algn="l">
              <a:lnSpc>
                <a:spcPts val="1932"/>
              </a:lnSpc>
              <a:spcBef>
                <a:spcPts val="523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Occuparsi DI</a:t>
            </a:r>
          </a:p>
          <a:p>
            <a:pPr lvl="1" algn="l">
              <a:lnSpc>
                <a:spcPts val="1932"/>
              </a:lnSpc>
              <a:spcBef>
                <a:spcPts val="523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Fingere DI</a:t>
            </a:r>
          </a:p>
          <a:p>
            <a:pPr lvl="1" algn="l">
              <a:lnSpc>
                <a:spcPts val="1932"/>
              </a:lnSpc>
              <a:spcBef>
                <a:spcPts val="523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Ricordarsi DI</a:t>
            </a:r>
          </a:p>
          <a:p>
            <a:pPr lvl="1" algn="l">
              <a:lnSpc>
                <a:spcPts val="1932"/>
              </a:lnSpc>
              <a:spcBef>
                <a:spcPts val="523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Dimenticarsi DI</a:t>
            </a:r>
          </a:p>
          <a:p>
            <a:pPr lvl="1" algn="l">
              <a:lnSpc>
                <a:spcPts val="1932"/>
              </a:lnSpc>
              <a:spcBef>
                <a:spcPts val="523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Fidarsi DI</a:t>
            </a:r>
          </a:p>
          <a:p>
            <a:pPr lvl="1" algn="l">
              <a:lnSpc>
                <a:spcPts val="1932"/>
              </a:lnSpc>
              <a:spcBef>
                <a:spcPts val="523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Essere in grado DI</a:t>
            </a:r>
          </a:p>
          <a:p>
            <a:pPr marL="242900" indent="-242900" algn="l">
              <a:lnSpc>
                <a:spcPts val="2722"/>
              </a:lnSpc>
              <a:spcBef>
                <a:spcPts val="2609"/>
              </a:spcBef>
              <a:buSzPct val="100000"/>
              <a:buChar char="•"/>
            </a:pPr>
            <a:r>
              <a:rPr lang="en-US" sz="216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Espressioni con DI</a:t>
            </a:r>
          </a:p>
          <a:p>
            <a:pPr lvl="1" algn="l">
              <a:lnSpc>
                <a:spcPts val="1932"/>
              </a:lnSpc>
              <a:spcBef>
                <a:spcPts val="404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Dare DEL tu</a:t>
            </a:r>
          </a:p>
          <a:p>
            <a:pPr lvl="1" algn="l">
              <a:lnSpc>
                <a:spcPts val="1932"/>
              </a:lnSpc>
              <a:spcBef>
                <a:spcPts val="523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Tenere D'occhio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12"/>
            <a:ext cx="12188952" cy="509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Uso di </a:t>
            </a:r>
            <a:r>
              <a:rPr lang="en-US" sz="3188" b="1" dirty="0">
                <a:solidFill>
                  <a:srgbClr val="62A8B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5484" y="1682434"/>
            <a:ext cx="447563" cy="23806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3325298" y="2605547"/>
            <a:ext cx="1738830" cy="23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MOTO A LUOGO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3325298" y="2921857"/>
            <a:ext cx="1738830" cy="2133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Vado </a:t>
            </a:r>
            <a:r>
              <a:rPr lang="en-US" sz="12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</a:t>
            </a: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Luigi</a:t>
            </a:r>
            <a:endParaRPr lang="en-US" dirty="0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2361" y="1692124"/>
            <a:ext cx="257111" cy="228543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7103874" y="2605547"/>
            <a:ext cx="1990227" cy="23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MOTO DA LUOGO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7103874" y="2921857"/>
            <a:ext cx="1990227" cy="2133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Il volo arriva </a:t>
            </a:r>
            <a:r>
              <a:rPr lang="en-US" sz="12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</a:t>
            </a: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Roma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6065" y="4298011"/>
            <a:ext cx="295201" cy="285679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2568250" y="5243313"/>
            <a:ext cx="3257688" cy="23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MOTO PER LUOGO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2568250" y="5559622"/>
            <a:ext cx="3257688" cy="2133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Esco </a:t>
            </a:r>
            <a:r>
              <a:rPr lang="en-US" sz="12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dalla</a:t>
            </a: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porta di servizio</a:t>
            </a:r>
            <a:endParaRPr lang="en-US" dirty="0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62491" y="4280071"/>
            <a:ext cx="266633" cy="199975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6551562" y="5181416"/>
            <a:ext cx="3090090" cy="23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TEMPO CONTINUATO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551562" y="5497725"/>
            <a:ext cx="3090090" cy="2133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Studio italiano </a:t>
            </a:r>
            <a:r>
              <a:rPr lang="en-US" sz="12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 </a:t>
            </a: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 mesi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Widescreen</PresentationFormat>
  <Paragraphs>39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Montserrat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Usare DI e DA in Italiano Una Guida</dc:title>
  <dc:subject>Usare DI e DA in Italiano Una Guida</dc:subject>
  <dc:creator>roberta.nemo@gmail.com</dc:creator>
  <cp:lastModifiedBy>Roberta Merli</cp:lastModifiedBy>
  <cp:revision>2</cp:revision>
  <dcterms:created xsi:type="dcterms:W3CDTF">2023-06-18T22:37:24Z</dcterms:created>
  <dcterms:modified xsi:type="dcterms:W3CDTF">2023-06-18T22:41:09Z</dcterms:modified>
</cp:coreProperties>
</file>